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</c:v>
                </c:pt>
                <c:pt idx="2">
                  <c:v>14</c:v>
                </c:pt>
                <c:pt idx="3">
                  <c:v>7</c:v>
                </c:pt>
                <c:pt idx="4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34</c:v>
                </c:pt>
                <c:pt idx="1">
                  <c:v>19</c:v>
                </c:pt>
                <c:pt idx="2">
                  <c:v>41</c:v>
                </c:pt>
                <c:pt idx="3">
                  <c:v>24</c:v>
                </c:pt>
                <c:pt idx="4">
                  <c:v>49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227</c:v>
                </c:pt>
                <c:pt idx="1">
                  <c:v>54</c:v>
                </c:pt>
                <c:pt idx="2">
                  <c:v>227</c:v>
                </c:pt>
                <c:pt idx="3">
                  <c:v>141</c:v>
                </c:pt>
                <c:pt idx="4">
                  <c:v>237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5854336"/>
        <c:axId val="25855872"/>
      </c:barChart>
      <c:catAx>
        <c:axId val="25854336"/>
        <c:scaling>
          <c:orientation val="minMax"/>
        </c:scaling>
        <c:delete val="0"/>
        <c:axPos val="l"/>
        <c:majorTickMark val="none"/>
        <c:minorTickMark val="none"/>
        <c:tickLblPos val="nextTo"/>
        <c:crossAx val="25855872"/>
        <c:crosses val="autoZero"/>
        <c:auto val="1"/>
        <c:lblAlgn val="ctr"/>
        <c:lblOffset val="100"/>
        <c:noMultiLvlLbl val="0"/>
      </c:catAx>
      <c:valAx>
        <c:axId val="258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58543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24</c:v>
                </c:pt>
                <c:pt idx="1">
                  <c:v>9</c:v>
                </c:pt>
                <c:pt idx="2">
                  <c:v>9</c:v>
                </c:pt>
                <c:pt idx="3">
                  <c:v>8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5927040"/>
        <c:axId val="25932928"/>
      </c:barChart>
      <c:catAx>
        <c:axId val="25927040"/>
        <c:scaling>
          <c:orientation val="minMax"/>
        </c:scaling>
        <c:delete val="0"/>
        <c:axPos val="l"/>
        <c:majorTickMark val="none"/>
        <c:minorTickMark val="none"/>
        <c:tickLblPos val="nextTo"/>
        <c:crossAx val="25932928"/>
        <c:crosses val="autoZero"/>
        <c:auto val="1"/>
        <c:lblAlgn val="ctr"/>
        <c:lblOffset val="100"/>
        <c:noMultiLvlLbl val="0"/>
      </c:catAx>
      <c:valAx>
        <c:axId val="2593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592704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34</c:v>
                </c:pt>
                <c:pt idx="1">
                  <c:v>30</c:v>
                </c:pt>
                <c:pt idx="2">
                  <c:v>41</c:v>
                </c:pt>
                <c:pt idx="3">
                  <c:v>30</c:v>
                </c:pt>
                <c:pt idx="4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64</c:v>
                </c:pt>
                <c:pt idx="1">
                  <c:v>55</c:v>
                </c:pt>
                <c:pt idx="2">
                  <c:v>61</c:v>
                </c:pt>
                <c:pt idx="3">
                  <c:v>43</c:v>
                </c:pt>
                <c:pt idx="4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26001792"/>
        <c:axId val="26003328"/>
      </c:barChart>
      <c:catAx>
        <c:axId val="26001792"/>
        <c:scaling>
          <c:orientation val="minMax"/>
        </c:scaling>
        <c:delete val="0"/>
        <c:axPos val="l"/>
        <c:majorTickMark val="none"/>
        <c:minorTickMark val="none"/>
        <c:tickLblPos val="nextTo"/>
        <c:crossAx val="26003328"/>
        <c:crosses val="autoZero"/>
        <c:auto val="1"/>
        <c:lblAlgn val="ctr"/>
        <c:lblOffset val="100"/>
        <c:noMultiLvlLbl val="0"/>
      </c:catAx>
      <c:valAx>
        <c:axId val="2600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60017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94</c:v>
                </c:pt>
                <c:pt idx="1">
                  <c:v>37</c:v>
                </c:pt>
                <c:pt idx="2">
                  <c:v>48</c:v>
                </c:pt>
                <c:pt idx="3">
                  <c:v>24</c:v>
                </c:pt>
                <c:pt idx="4">
                  <c:v>61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149</c:v>
                </c:pt>
                <c:pt idx="1">
                  <c:v>70</c:v>
                </c:pt>
                <c:pt idx="2">
                  <c:v>134</c:v>
                </c:pt>
                <c:pt idx="3">
                  <c:v>77</c:v>
                </c:pt>
                <c:pt idx="4">
                  <c:v>159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2920064"/>
        <c:axId val="132921600"/>
      </c:barChart>
      <c:catAx>
        <c:axId val="132920064"/>
        <c:scaling>
          <c:orientation val="minMax"/>
        </c:scaling>
        <c:delete val="0"/>
        <c:axPos val="l"/>
        <c:majorTickMark val="none"/>
        <c:minorTickMark val="none"/>
        <c:tickLblPos val="nextTo"/>
        <c:crossAx val="132921600"/>
        <c:crosses val="autoZero"/>
        <c:auto val="1"/>
        <c:lblAlgn val="ctr"/>
        <c:lblOffset val="100"/>
        <c:noMultiLvlLbl val="0"/>
      </c:catAx>
      <c:valAx>
        <c:axId val="13292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29200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</c:v>
                </c:pt>
                <c:pt idx="1">
                  <c:v>7</c:v>
                </c:pt>
                <c:pt idx="2">
                  <c:v>5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21</c:v>
                </c:pt>
                <c:pt idx="1">
                  <c:v>11</c:v>
                </c:pt>
                <c:pt idx="2">
                  <c:v>22</c:v>
                </c:pt>
                <c:pt idx="3">
                  <c:v>23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3271936"/>
        <c:axId val="133273472"/>
      </c:barChart>
      <c:catAx>
        <c:axId val="133271936"/>
        <c:scaling>
          <c:orientation val="minMax"/>
        </c:scaling>
        <c:delete val="0"/>
        <c:axPos val="l"/>
        <c:majorTickMark val="none"/>
        <c:minorTickMark val="none"/>
        <c:tickLblPos val="nextTo"/>
        <c:crossAx val="133273472"/>
        <c:crosses val="autoZero"/>
        <c:auto val="1"/>
        <c:lblAlgn val="ctr"/>
        <c:lblOffset val="100"/>
        <c:noMultiLvlLbl val="0"/>
      </c:catAx>
      <c:valAx>
        <c:axId val="13327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32719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приключени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сключени договори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</c:v>
                </c:pt>
                <c:pt idx="3">
                  <c:v>4</c:v>
                </c:pt>
                <c:pt idx="4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подадени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Силистра</c:v>
                </c:pt>
                <c:pt idx="3">
                  <c:v>Разград</c:v>
                </c:pt>
                <c:pt idx="4">
                  <c:v>Русе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</c:v>
                </c:pt>
                <c:pt idx="1">
                  <c:v>9</c:v>
                </c:pt>
                <c:pt idx="2">
                  <c:v>5</c:v>
                </c:pt>
                <c:pt idx="3">
                  <c:v>12</c:v>
                </c:pt>
                <c:pt idx="4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4456448"/>
        <c:axId val="134457984"/>
      </c:barChart>
      <c:catAx>
        <c:axId val="134456448"/>
        <c:scaling>
          <c:orientation val="minMax"/>
        </c:scaling>
        <c:delete val="0"/>
        <c:axPos val="l"/>
        <c:majorTickMark val="none"/>
        <c:minorTickMark val="none"/>
        <c:tickLblPos val="nextTo"/>
        <c:crossAx val="134457984"/>
        <c:crosses val="autoZero"/>
        <c:auto val="1"/>
        <c:lblAlgn val="ctr"/>
        <c:lblOffset val="100"/>
        <c:noMultiLvlLbl val="0"/>
      </c:catAx>
      <c:valAx>
        <c:axId val="13445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445644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4.0999999999999996</c:v>
                </c:pt>
                <c:pt idx="1">
                  <c:v>4.2</c:v>
                </c:pt>
                <c:pt idx="2">
                  <c:v>6.1</c:v>
                </c:pt>
                <c:pt idx="3">
                  <c:v>6.3</c:v>
                </c:pt>
                <c:pt idx="4">
                  <c:v>7.2</c:v>
                </c:pt>
                <c:pt idx="5">
                  <c:v>7.6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114</c:v>
                </c:pt>
                <c:pt idx="1">
                  <c:v>22</c:v>
                </c:pt>
                <c:pt idx="2">
                  <c:v>168</c:v>
                </c:pt>
                <c:pt idx="3">
                  <c:v>264</c:v>
                </c:pt>
                <c:pt idx="4">
                  <c:v>28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1560" y="908720"/>
            <a:ext cx="7772400" cy="2016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Регионален съвет за развитие на северен централен район</a:t>
            </a:r>
            <a:b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</a:br>
            <a: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2</a:t>
            </a:r>
            <a:r>
              <a:rPr lang="en-US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6</a:t>
            </a:r>
            <a:r>
              <a:rPr lang="bg-BG" sz="4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.06.2018 г.</a:t>
            </a:r>
            <a:endParaRPr lang="bg-BG" sz="4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83569" y="314096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4000" b="1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Програма за развитие на селските райони 2014-2020</a:t>
            </a:r>
          </a:p>
          <a:p>
            <a:r>
              <a:rPr lang="bg-BG" sz="15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европейски земеделски фонд за развитие на селските райони: </a:t>
            </a:r>
          </a:p>
          <a:p>
            <a:r>
              <a:rPr lang="bg-BG" sz="15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Европа инвестира в селските райони</a:t>
            </a:r>
            <a:endParaRPr lang="bg-BG" sz="15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3750"/>
            <a:ext cx="2615431" cy="147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301210"/>
            <a:ext cx="146056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160-LOGOEU2018BG---preview.1-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55224"/>
            <a:ext cx="1381125" cy="1428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4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23759244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Подмярка </a:t>
            </a:r>
            <a:r>
              <a:rPr lang="ru-RU" b="1" dirty="0">
                <a:solidFill>
                  <a:schemeClr val="tx2"/>
                </a:solidFill>
              </a:rPr>
              <a:t>7.2/брой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5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74892913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bg-BG" b="1" dirty="0" smtClean="0">
                <a:solidFill>
                  <a:schemeClr val="tx2"/>
                </a:solidFill>
              </a:rPr>
              <a:t>Северен централен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7.6/брой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14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Договорени и изплатени средства по ПРСР, вкл. междинни и окончателни плащания към 31.12.2017 г.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447019"/>
              </p:ext>
            </p:extLst>
          </p:nvPr>
        </p:nvGraphicFramePr>
        <p:xfrm>
          <a:off x="457200" y="2366928"/>
          <a:ext cx="8229600" cy="2992507"/>
        </p:xfrm>
        <a:graphic>
          <a:graphicData uri="http://schemas.openxmlformats.org/drawingml/2006/table">
            <a:tbl>
              <a:tblPr/>
              <a:tblGrid>
                <a:gridCol w="3726461"/>
                <a:gridCol w="1510799"/>
                <a:gridCol w="1508139"/>
                <a:gridCol w="1484201"/>
              </a:tblGrid>
              <a:tr h="1702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Постъпили заявления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заявени разходи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заявена субсидия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земеделски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888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340 001 774,83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82 826 122,29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преработка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селскостопански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продукти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103 699 434,55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32 251 567,74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6 - Развитие на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стопанската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дейност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13 690 600,00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13 690 600,00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589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17 279 493,00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17 279 493,00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240 292 937,64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240 292 937,64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29 830 058,20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29 830 058,20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1 975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744 794 298,22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416 170 778,87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837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err="1" smtClean="0">
                <a:solidFill>
                  <a:schemeClr val="tx2"/>
                </a:solidFill>
              </a:rPr>
              <a:t>Северен</a:t>
            </a:r>
            <a:r>
              <a:rPr lang="ru-RU" b="1" dirty="0" smtClean="0">
                <a:solidFill>
                  <a:schemeClr val="tx2"/>
                </a:solidFill>
              </a:rPr>
              <a:t> централен </a:t>
            </a:r>
            <a:r>
              <a:rPr lang="ru-RU" b="1" dirty="0" smtClean="0">
                <a:solidFill>
                  <a:schemeClr val="tx2"/>
                </a:solidFill>
              </a:rPr>
              <a:t>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Договорени и изплатени средства по ПРСР, вкл. междинни и окончателни плащания към юни 2018 г.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599837"/>
              </p:ext>
            </p:extLst>
          </p:nvPr>
        </p:nvGraphicFramePr>
        <p:xfrm>
          <a:off x="457200" y="2366928"/>
          <a:ext cx="8229600" cy="3013198"/>
        </p:xfrm>
        <a:graphic>
          <a:graphicData uri="http://schemas.openxmlformats.org/drawingml/2006/table">
            <a:tbl>
              <a:tblPr/>
              <a:tblGrid>
                <a:gridCol w="3726461"/>
                <a:gridCol w="921739"/>
                <a:gridCol w="2097199"/>
                <a:gridCol w="1484201"/>
              </a:tblGrid>
              <a:tr h="1702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 на подписаните 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разходи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Изплатени средства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земеделски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82 826 122,29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27 911 450,11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преработка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селскостопански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продукти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32 251 567,74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10 828 764,15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6 - Развитие на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стопанската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дейност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Стартова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млади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земеделски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8 312 150,00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4 129 627,50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Стартова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развитието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малки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7 744 968,00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5 173 091,00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7 -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Основни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услуги 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обновяване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селата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в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селските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райони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създаването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подобряванетоили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разширяването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всички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видове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малка по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мащаби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79 711 092,61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243 454,13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Проучвания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инвестиции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свързани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с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поддържане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възстановяване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културното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природното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наследство на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селата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10 835 202,15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3 139 010,05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221 681 102,79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51 425 396,94 лв.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220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</a:p>
          <a:p>
            <a:pPr algn="ctr"/>
            <a:r>
              <a:rPr lang="ru-RU" b="1" dirty="0" err="1" smtClean="0">
                <a:solidFill>
                  <a:schemeClr val="tx2"/>
                </a:solidFill>
              </a:rPr>
              <a:t>Брой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проекти в процес на разглеждане и такива с неподадени заявки за окончателно плащане към юни 2018 г.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83400676"/>
              </p:ext>
            </p:extLst>
          </p:nvPr>
        </p:nvGraphicFramePr>
        <p:xfrm>
          <a:off x="1562100" y="16764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23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96211" y="561879"/>
            <a:ext cx="7772400" cy="2016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Благодаря за вниманието</a:t>
            </a:r>
            <a:r>
              <a:rPr lang="en-US" sz="4000" b="1" cap="all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!</a:t>
            </a:r>
            <a:endParaRPr lang="bg-BG" sz="4000" b="1" cap="all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Севгин </a:t>
            </a:r>
            <a:r>
              <a:rPr lang="bg-BG" sz="40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ахмед</a:t>
            </a: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 – главен експерт        дирекция „развитие на селските райони“</a:t>
            </a:r>
          </a:p>
          <a:p>
            <a:pPr>
              <a:spcBef>
                <a:spcPct val="20000"/>
              </a:spcBef>
            </a:pPr>
            <a:r>
              <a:rPr lang="bg-BG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Тел. 02/ 985 11 336 </a:t>
            </a:r>
            <a:r>
              <a:rPr lang="en-GB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sz="4000" b="1" cap="all" dirty="0" err="1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sahmed</a:t>
            </a:r>
            <a:r>
              <a:rPr lang="en-GB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ea typeface="+mn-ea"/>
                <a:cs typeface="+mn-cs"/>
              </a:rPr>
              <a:t>@mzh.government.bg</a:t>
            </a:r>
            <a:endParaRPr lang="bg-BG" sz="4000" b="1" cap="all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</a:pPr>
            <a:endParaRPr lang="bg-BG" sz="12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01991" y="278092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sz="4000" b="1" cap="all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Програма за развитие на селските райони 2014-2020</a:t>
            </a:r>
          </a:p>
          <a:p>
            <a:r>
              <a:rPr lang="bg-BG" sz="1500" b="1" cap="all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европейски земеделски фонд за развитие на селските райони: Европа инвестира в селските райони</a:t>
            </a:r>
            <a:endParaRPr lang="bg-BG" sz="1500" b="1" cap="all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35" y="5172577"/>
            <a:ext cx="2615431" cy="147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247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495" y="5301210"/>
            <a:ext cx="146056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160-LOGOEU2018BG---preview.1-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55224"/>
            <a:ext cx="1381125" cy="1428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56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>
                <a:solidFill>
                  <a:schemeClr val="accent6">
                    <a:lumMod val="50000"/>
                  </a:schemeClr>
                </a:solidFill>
              </a:rPr>
              <a:t>Осъществени приеми на проекти по ПРСР 2014 – 2020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4.1 «Инвестиции в земеделски стопанства»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4.2 «Инвестиции в преработка/маркетинг на селскостопански продукти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6.1 «Стартова помощ за млади земеделски производители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«Стартова помощ за развитието на малки стопанства»(ТПП</a:t>
            </a: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just"/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7.2 «Инвестиции в създаването, подобряването или разширяването на всички видове малка по мащаби инфраструктура»</a:t>
            </a:r>
          </a:p>
          <a:p>
            <a:pPr algn="just"/>
            <a:r>
              <a:rPr lang="ru-RU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«Проучвания и инвестиции, свързани с поддържане, възстановяване и на културното и природното наследство на селата»</a:t>
            </a:r>
            <a:endParaRPr lang="bg-BG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036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Информация за постъпили заявления, заявени разходи и финансова помощ </a:t>
            </a:r>
            <a:r>
              <a:rPr lang="bg-BG" b="1" dirty="0" smtClean="0">
                <a:solidFill>
                  <a:schemeClr val="tx2"/>
                </a:solidFill>
              </a:rPr>
              <a:t>по </a:t>
            </a:r>
            <a:r>
              <a:rPr lang="bg-BG" b="1" dirty="0">
                <a:solidFill>
                  <a:schemeClr val="tx2"/>
                </a:solidFill>
              </a:rPr>
              <a:t>ПРСР </a:t>
            </a:r>
            <a:r>
              <a:rPr lang="bg-BG" b="1" dirty="0" smtClean="0">
                <a:solidFill>
                  <a:schemeClr val="tx2"/>
                </a:solidFill>
              </a:rPr>
              <a:t>2014-2020 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204550"/>
              </p:ext>
            </p:extLst>
          </p:nvPr>
        </p:nvGraphicFramePr>
        <p:xfrm>
          <a:off x="457200" y="2366928"/>
          <a:ext cx="8229600" cy="2992507"/>
        </p:xfrm>
        <a:graphic>
          <a:graphicData uri="http://schemas.openxmlformats.org/drawingml/2006/table">
            <a:tbl>
              <a:tblPr/>
              <a:tblGrid>
                <a:gridCol w="3726461"/>
                <a:gridCol w="1510799"/>
                <a:gridCol w="1508139"/>
                <a:gridCol w="1484201"/>
              </a:tblGrid>
              <a:tr h="1702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Постъпили заявления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заявени разходи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заявена субсидия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888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340 001 774,83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82 826 122,29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103 699 434,55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32 251 567,74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13 690 600,00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13 690 600,00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Стартова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развитието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малки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589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17 279 493,00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17 279 493,00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240 292 937,64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240 292 937,64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29 830 058,20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29 830 058,20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1 975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744 794 298,22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416 170 778,87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1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Информация за одобрени заявления, одобрени разходи и финансова помощ по ПРСР 2014-2020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46686"/>
              </p:ext>
            </p:extLst>
          </p:nvPr>
        </p:nvGraphicFramePr>
        <p:xfrm>
          <a:off x="457200" y="2290728"/>
          <a:ext cx="8229600" cy="3144907"/>
        </p:xfrm>
        <a:graphic>
          <a:graphicData uri="http://schemas.openxmlformats.org/drawingml/2006/table">
            <a:tbl>
              <a:tblPr/>
              <a:tblGrid>
                <a:gridCol w="3726461"/>
                <a:gridCol w="1510799"/>
                <a:gridCol w="1508139"/>
                <a:gridCol w="1484201"/>
              </a:tblGrid>
              <a:tr h="1702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 на подписаните 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разходи</a:t>
                      </a:r>
                      <a:b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за финансиране разходи</a:t>
                      </a:r>
                      <a:b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82 826 122,29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41 413 061,15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32 251 567,74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16 125 783,87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8 312 150,00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8 312 150,00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264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7 744 968,00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7 744 968,00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79 711 092,61 лв.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79 711 092,61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10835202,15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10 835 202,15 лв.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>
                  <a:txBody>
                    <a:bodyPr/>
                    <a:lstStyle/>
                    <a:p>
                      <a:pPr algn="l" fontAlgn="b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672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221 681 103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164 142 258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85988"/>
            <a:ext cx="883920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5300" y="37795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solidFill>
                  <a:schemeClr val="tx2"/>
                </a:solidFill>
              </a:rPr>
              <a:t>Информация за подадени проектни предложения през 2018 г. в ИСУН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4.1/брой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11344605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0171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80071464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 Подмярка </a:t>
            </a:r>
            <a:r>
              <a:rPr lang="ru-RU" b="1" dirty="0">
                <a:solidFill>
                  <a:schemeClr val="tx2"/>
                </a:solidFill>
              </a:rPr>
              <a:t>4.2/брой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09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47748286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</a:t>
            </a:r>
            <a:r>
              <a:rPr lang="ru-RU" b="1" dirty="0">
                <a:solidFill>
                  <a:schemeClr val="tx2"/>
                </a:solidFill>
              </a:rPr>
              <a:t>район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6.1/брой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70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40317300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6.3/брой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53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1088</Words>
  <Application>Microsoft Office PowerPoint</Application>
  <PresentationFormat>On-screen Show (4:3)</PresentationFormat>
  <Paragraphs>174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Осъществени приеми на проекти по ПРСР 2014 –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Svetoslav Tsekov</dc:creator>
  <cp:lastModifiedBy>Sevgin Ahmed</cp:lastModifiedBy>
  <cp:revision>41</cp:revision>
  <dcterms:created xsi:type="dcterms:W3CDTF">2006-08-16T00:00:00Z</dcterms:created>
  <dcterms:modified xsi:type="dcterms:W3CDTF">2018-06-25T15:01:35Z</dcterms:modified>
</cp:coreProperties>
</file>